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7B16C09-9C5F-228A-1AC3-F252DEA13BC8}" name="Narimantas Satkus" initials="NS" userId="S::Narimantas.Satkus@sam.lt::f2d1f26c-7b02-4bc0-a744-370907c47c9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16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04172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3128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9247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3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6663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2564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9526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189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442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3608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2604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FC86-DDAE-454F-A688-BB1B60ECFC6B}" type="datetimeFigureOut">
              <a:rPr lang="lt-LT" smtClean="0"/>
              <a:t>2024-07-31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2239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634836" y="1556122"/>
            <a:ext cx="9014691" cy="4574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Jūsų pacientas gali sirgti reta liga?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17578" y="2326332"/>
            <a:ext cx="2314785" cy="120195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Jūsų pacientas nori konsultacijos dėl </a:t>
            </a:r>
            <a:r>
              <a:rPr lang="lt-LT" sz="1600">
                <a:latin typeface="Times New Roman" panose="02020603050405020304" pitchFamily="18" charset="0"/>
                <a:cs typeface="Times New Roman" panose="02020603050405020304" pitchFamily="18" charset="0"/>
              </a:rPr>
              <a:t>genetinės problemos?</a:t>
            </a: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71491" y="2326332"/>
            <a:ext cx="2503053" cy="12019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Jūsų pacientas dažnai lankosi pas šeimos gydytoją dėl nepaaiškinamų simptomų?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94AA96A-E6AD-4DD0-9B17-B7FE7FACB983}"/>
              </a:ext>
            </a:extLst>
          </p:cNvPr>
          <p:cNvSpPr txBox="1"/>
          <p:nvPr/>
        </p:nvSpPr>
        <p:spPr>
          <a:xfrm>
            <a:off x="1699591" y="366330"/>
            <a:ext cx="8174082" cy="1057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lt-LT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lt-LT" sz="1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KADA ĮTARTI RETĄ LIGĄ</a:t>
            </a:r>
            <a:endParaRPr lang="lt-L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lt-LT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(Informacija gydytojams, slaugytojams, pacientams)</a:t>
            </a:r>
            <a:endParaRPr lang="lt-L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Rounded Rectangle 25">
            <a:extLst>
              <a:ext uri="{FF2B5EF4-FFF2-40B4-BE49-F238E27FC236}">
                <a16:creationId xmlns:a16="http://schemas.microsoft.com/office/drawing/2014/main" id="{C1E51F88-B223-4EF5-B07A-6783C3B9FE5D}"/>
              </a:ext>
            </a:extLst>
          </p:cNvPr>
          <p:cNvSpPr/>
          <p:nvPr/>
        </p:nvSpPr>
        <p:spPr>
          <a:xfrm>
            <a:off x="3161172" y="2300525"/>
            <a:ext cx="2577111" cy="120195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t-LT" sz="1600" dirty="0"/>
          </a:p>
          <a:p>
            <a:pPr algn="ctr"/>
            <a:endParaRPr lang="lt-LT" sz="1600" b="1" dirty="0"/>
          </a:p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Jūsų pacientui pavyko nustatyti diagnozę?</a:t>
            </a:r>
          </a:p>
          <a:p>
            <a:pPr marL="285744" indent="-285744" algn="ctr">
              <a:buFontTx/>
              <a:buChar char="-"/>
            </a:pPr>
            <a:endParaRPr lang="lt-LT" sz="1600" dirty="0"/>
          </a:p>
          <a:p>
            <a:pPr marL="285744" indent="-285744" algn="ctr">
              <a:buFontTx/>
              <a:buChar char="-"/>
            </a:pPr>
            <a:endParaRPr lang="lt-LT" sz="1600" dirty="0"/>
          </a:p>
        </p:txBody>
      </p:sp>
      <p:sp>
        <p:nvSpPr>
          <p:cNvPr id="138" name="Rounded Rectangle 25">
            <a:extLst>
              <a:ext uri="{FF2B5EF4-FFF2-40B4-BE49-F238E27FC236}">
                <a16:creationId xmlns:a16="http://schemas.microsoft.com/office/drawing/2014/main" id="{A5A3CCCB-5A2E-4116-844F-4E3010ED5ED7}"/>
              </a:ext>
            </a:extLst>
          </p:cNvPr>
          <p:cNvSpPr/>
          <p:nvPr/>
        </p:nvSpPr>
        <p:spPr>
          <a:xfrm>
            <a:off x="9307752" y="2300526"/>
            <a:ext cx="2237704" cy="12277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 pacientui įtariama genetinė nepaaiškinamų sveikatos problemų priežastis?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4C9784-4792-4E34-B8F2-9CE5498AD228}"/>
              </a:ext>
            </a:extLst>
          </p:cNvPr>
          <p:cNvSpPr txBox="1"/>
          <p:nvPr/>
        </p:nvSpPr>
        <p:spPr>
          <a:xfrm>
            <a:off x="3565236" y="140709"/>
            <a:ext cx="8552873" cy="768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00400" algn="just">
              <a:lnSpc>
                <a:spcPct val="107000"/>
              </a:lnSpc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Pacientų, sergančių </a:t>
            </a:r>
            <a:r>
              <a:rPr lang="lt-LT" sz="1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retomis ligomis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diagnostikos, gydymo ir priežiūros tvarkos aprašo</a:t>
            </a:r>
            <a:endParaRPr lang="lt-L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26080" indent="274320" algn="just">
              <a:lnSpc>
                <a:spcPct val="107000"/>
              </a:lnSpc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priedas</a:t>
            </a:r>
            <a:endParaRPr lang="lt-L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ounded Rectangle 8">
            <a:extLst>
              <a:ext uri="{FF2B5EF4-FFF2-40B4-BE49-F238E27FC236}">
                <a16:creationId xmlns:a16="http://schemas.microsoft.com/office/drawing/2014/main" id="{C96A8AAB-CF74-1C77-73EB-FB535782E173}"/>
              </a:ext>
            </a:extLst>
          </p:cNvPr>
          <p:cNvSpPr/>
          <p:nvPr/>
        </p:nvSpPr>
        <p:spPr>
          <a:xfrm>
            <a:off x="317578" y="3789482"/>
            <a:ext cx="3349258" cy="80213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pacientas turi giminaitį, kuris serga reta liga?</a:t>
            </a:r>
          </a:p>
        </p:txBody>
      </p:sp>
      <p:sp>
        <p:nvSpPr>
          <p:cNvPr id="7" name="Rounded Rectangle 8">
            <a:extLst>
              <a:ext uri="{FF2B5EF4-FFF2-40B4-BE49-F238E27FC236}">
                <a16:creationId xmlns:a16="http://schemas.microsoft.com/office/drawing/2014/main" id="{5DC46370-ED5E-0BC1-6FD9-2F0DCD46F31B}"/>
              </a:ext>
            </a:extLst>
          </p:cNvPr>
          <p:cNvSpPr/>
          <p:nvPr/>
        </p:nvSpPr>
        <p:spPr>
          <a:xfrm>
            <a:off x="4105563" y="3789482"/>
            <a:ext cx="3440546" cy="80213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pacientas turi daug simptomų, kurie nesusiję?</a:t>
            </a: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2B479DA6-94B3-9914-346C-4FDE964B9EFF}"/>
              </a:ext>
            </a:extLst>
          </p:cNvPr>
          <p:cNvSpPr/>
          <p:nvPr/>
        </p:nvSpPr>
        <p:spPr>
          <a:xfrm>
            <a:off x="7984836" y="3789483"/>
            <a:ext cx="3560620" cy="8021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Jūsų pacientas lankosi pas įvairius gydytojus konsultantus?</a:t>
            </a: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D267F6CD-7B09-1314-8080-31DD1250CE8E}"/>
              </a:ext>
            </a:extLst>
          </p:cNvPr>
          <p:cNvSpPr/>
          <p:nvPr/>
        </p:nvSpPr>
        <p:spPr>
          <a:xfrm>
            <a:off x="3161172" y="4919694"/>
            <a:ext cx="6146580" cy="3879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Faktai apie retas ligas</a:t>
            </a:r>
          </a:p>
        </p:txBody>
      </p:sp>
      <p:sp>
        <p:nvSpPr>
          <p:cNvPr id="10" name="Rounded Rectangle 8">
            <a:extLst>
              <a:ext uri="{FF2B5EF4-FFF2-40B4-BE49-F238E27FC236}">
                <a16:creationId xmlns:a16="http://schemas.microsoft.com/office/drawing/2014/main" id="{02C82082-1E9B-5A11-BBEC-F3C43B64CE79}"/>
              </a:ext>
            </a:extLst>
          </p:cNvPr>
          <p:cNvSpPr/>
          <p:nvPr/>
        </p:nvSpPr>
        <p:spPr>
          <a:xfrm>
            <a:off x="535707" y="5565436"/>
            <a:ext cx="2096655" cy="80213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iš 17 žmonių gali sirgti reta liga</a:t>
            </a:r>
          </a:p>
        </p:txBody>
      </p:sp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9639586C-1A4E-76B6-A4ED-2668C81546D4}"/>
              </a:ext>
            </a:extLst>
          </p:cNvPr>
          <p:cNvSpPr/>
          <p:nvPr/>
        </p:nvSpPr>
        <p:spPr>
          <a:xfrm>
            <a:off x="3029527" y="5565436"/>
            <a:ext cx="2493818" cy="80213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Retos ligos diagnozavimas gali užtrukti keletą metų</a:t>
            </a:r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id="{97DC564B-7EEB-C174-E823-146E04A12EB6}"/>
              </a:ext>
            </a:extLst>
          </p:cNvPr>
          <p:cNvSpPr/>
          <p:nvPr/>
        </p:nvSpPr>
        <p:spPr>
          <a:xfrm>
            <a:off x="5809673" y="5565437"/>
            <a:ext cx="2660071" cy="8021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proc. retų ligų gali turėti genetinę priežastį</a:t>
            </a:r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36CCA67F-EC82-15C7-8C35-6F44D95F4E45}"/>
              </a:ext>
            </a:extLst>
          </p:cNvPr>
          <p:cNvSpPr/>
          <p:nvPr/>
        </p:nvSpPr>
        <p:spPr>
          <a:xfrm>
            <a:off x="8608291" y="5565436"/>
            <a:ext cx="3297382" cy="8021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proc. pacientų yra vaikai,</a:t>
            </a:r>
          </a:p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proc. iš jų iki 5 m. amžiaus</a:t>
            </a:r>
          </a:p>
        </p:txBody>
      </p:sp>
    </p:spTree>
    <p:extLst>
      <p:ext uri="{BB962C8B-B14F-4D97-AF65-F5344CB8AC3E}">
        <p14:creationId xmlns:p14="http://schemas.microsoft.com/office/powerpoint/2010/main" val="3151715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146</Words>
  <Application>Microsoft Office PowerPoint</Application>
  <PresentationFormat>Plačiaekranė</PresentationFormat>
  <Paragraphs>21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„PowerPoint“ pateiktis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Anželika Balčiūnienė</cp:lastModifiedBy>
  <cp:revision>48</cp:revision>
  <dcterms:created xsi:type="dcterms:W3CDTF">2021-06-22T11:33:50Z</dcterms:created>
  <dcterms:modified xsi:type="dcterms:W3CDTF">2024-07-31T12:16:31Z</dcterms:modified>
</cp:coreProperties>
</file>